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56" r:id="rId3"/>
    <p:sldId id="257" r:id="rId4"/>
    <p:sldId id="258" r:id="rId5"/>
    <p:sldId id="259" r:id="rId6"/>
    <p:sldId id="260" r:id="rId7"/>
    <p:sldId id="261" r:id="rId8"/>
    <p:sldId id="262" r:id="rId9"/>
    <p:sldId id="263" r:id="rId10"/>
    <p:sldId id="264"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91BEB6D7-B993-4AB7-9D18-CE5581597C38}" type="datetimeFigureOut">
              <a:rPr lang="en-IN" smtClean="0"/>
              <a:t>22-07-2022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ABA29D1-052A-4932-81FB-F49A654BCCFD}" type="slidenum">
              <a:rPr lang="en-IN" smtClean="0"/>
              <a:t>‹#›</a:t>
            </a:fld>
            <a:endParaRPr lang="en-IN"/>
          </a:p>
        </p:txBody>
      </p:sp>
    </p:spTree>
    <p:extLst>
      <p:ext uri="{BB962C8B-B14F-4D97-AF65-F5344CB8AC3E}">
        <p14:creationId xmlns:p14="http://schemas.microsoft.com/office/powerpoint/2010/main" val="1438546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1BEB6D7-B993-4AB7-9D18-CE5581597C38}" type="datetimeFigureOut">
              <a:rPr lang="en-IN" smtClean="0"/>
              <a:t>22-07-2022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ABA29D1-052A-4932-81FB-F49A654BCCFD}" type="slidenum">
              <a:rPr lang="en-IN" smtClean="0"/>
              <a:t>‹#›</a:t>
            </a:fld>
            <a:endParaRPr lang="en-IN"/>
          </a:p>
        </p:txBody>
      </p:sp>
    </p:spTree>
    <p:extLst>
      <p:ext uri="{BB962C8B-B14F-4D97-AF65-F5344CB8AC3E}">
        <p14:creationId xmlns:p14="http://schemas.microsoft.com/office/powerpoint/2010/main" val="2036695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BEB6D7-B993-4AB7-9D18-CE5581597C38}" type="datetimeFigureOut">
              <a:rPr lang="en-IN" smtClean="0"/>
              <a:t>22-07-2022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ABA29D1-052A-4932-81FB-F49A654BCCFD}" type="slidenum">
              <a:rPr lang="en-IN" smtClean="0"/>
              <a:t>‹#›</a:t>
            </a:fld>
            <a:endParaRPr lang="en-IN"/>
          </a:p>
        </p:txBody>
      </p:sp>
    </p:spTree>
    <p:extLst>
      <p:ext uri="{BB962C8B-B14F-4D97-AF65-F5344CB8AC3E}">
        <p14:creationId xmlns:p14="http://schemas.microsoft.com/office/powerpoint/2010/main" val="2482207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91BEB6D7-B993-4AB7-9D18-CE5581597C38}" type="datetimeFigureOut">
              <a:rPr lang="en-IN" smtClean="0"/>
              <a:t>22-07-2022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ABA29D1-052A-4932-81FB-F49A654BCCFD}" type="slidenum">
              <a:rPr lang="en-IN" smtClean="0"/>
              <a:t>‹#›</a:t>
            </a:fld>
            <a:endParaRPr lang="en-IN"/>
          </a:p>
        </p:txBody>
      </p:sp>
    </p:spTree>
    <p:extLst>
      <p:ext uri="{BB962C8B-B14F-4D97-AF65-F5344CB8AC3E}">
        <p14:creationId xmlns:p14="http://schemas.microsoft.com/office/powerpoint/2010/main" val="34314506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91BEB6D7-B993-4AB7-9D18-CE5581597C38}" type="datetimeFigureOut">
              <a:rPr lang="en-IN" smtClean="0"/>
              <a:t>22-07-2022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1ABA29D1-052A-4932-81FB-F49A654BCCFD}" type="slidenum">
              <a:rPr lang="en-IN" smtClean="0"/>
              <a:t>‹#›</a:t>
            </a:fld>
            <a:endParaRPr lang="en-IN"/>
          </a:p>
        </p:txBody>
      </p:sp>
    </p:spTree>
    <p:extLst>
      <p:ext uri="{BB962C8B-B14F-4D97-AF65-F5344CB8AC3E}">
        <p14:creationId xmlns:p14="http://schemas.microsoft.com/office/powerpoint/2010/main" val="3190409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91BEB6D7-B993-4AB7-9D18-CE5581597C38}" type="datetimeFigureOut">
              <a:rPr lang="en-IN" smtClean="0"/>
              <a:t>22-07-2022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ABA29D1-052A-4932-81FB-F49A654BCCFD}" type="slidenum">
              <a:rPr lang="en-IN" smtClean="0"/>
              <a:t>‹#›</a:t>
            </a:fld>
            <a:endParaRPr lang="en-IN"/>
          </a:p>
        </p:txBody>
      </p:sp>
    </p:spTree>
    <p:extLst>
      <p:ext uri="{BB962C8B-B14F-4D97-AF65-F5344CB8AC3E}">
        <p14:creationId xmlns:p14="http://schemas.microsoft.com/office/powerpoint/2010/main" val="39431012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BEB6D7-B993-4AB7-9D18-CE5581597C38}" type="datetimeFigureOut">
              <a:rPr lang="en-IN" smtClean="0"/>
              <a:t>22-07-2022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1ABA29D1-052A-4932-81FB-F49A654BCCFD}" type="slidenum">
              <a:rPr lang="en-IN" smtClean="0"/>
              <a:t>‹#›</a:t>
            </a:fld>
            <a:endParaRPr lang="en-IN"/>
          </a:p>
        </p:txBody>
      </p:sp>
    </p:spTree>
    <p:extLst>
      <p:ext uri="{BB962C8B-B14F-4D97-AF65-F5344CB8AC3E}">
        <p14:creationId xmlns:p14="http://schemas.microsoft.com/office/powerpoint/2010/main" val="231035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BEB6D7-B993-4AB7-9D18-CE5581597C38}" type="datetimeFigureOut">
              <a:rPr lang="en-IN" smtClean="0"/>
              <a:t>22-07-2022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ABA29D1-052A-4932-81FB-F49A654BCCFD}" type="slidenum">
              <a:rPr lang="en-IN" smtClean="0"/>
              <a:t>‹#›</a:t>
            </a:fld>
            <a:endParaRPr lang="en-IN"/>
          </a:p>
        </p:txBody>
      </p:sp>
    </p:spTree>
    <p:extLst>
      <p:ext uri="{BB962C8B-B14F-4D97-AF65-F5344CB8AC3E}">
        <p14:creationId xmlns:p14="http://schemas.microsoft.com/office/powerpoint/2010/main" val="666759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BEB6D7-B993-4AB7-9D18-CE5581597C38}" type="datetimeFigureOut">
              <a:rPr lang="en-IN" smtClean="0"/>
              <a:t>22-07-2022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ABA29D1-052A-4932-81FB-F49A654BCCFD}" type="slidenum">
              <a:rPr lang="en-IN" smtClean="0"/>
              <a:t>‹#›</a:t>
            </a:fld>
            <a:endParaRPr lang="en-IN"/>
          </a:p>
        </p:txBody>
      </p:sp>
    </p:spTree>
    <p:extLst>
      <p:ext uri="{BB962C8B-B14F-4D97-AF65-F5344CB8AC3E}">
        <p14:creationId xmlns:p14="http://schemas.microsoft.com/office/powerpoint/2010/main" val="3708909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1BEB6D7-B993-4AB7-9D18-CE5581597C38}" type="datetimeFigureOut">
              <a:rPr lang="en-IN" smtClean="0"/>
              <a:t>22-07-2022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ABA29D1-052A-4932-81FB-F49A654BCCFD}" type="slidenum">
              <a:rPr lang="en-IN" smtClean="0"/>
              <a:t>‹#›</a:t>
            </a:fld>
            <a:endParaRPr lang="en-IN"/>
          </a:p>
        </p:txBody>
      </p:sp>
    </p:spTree>
    <p:extLst>
      <p:ext uri="{BB962C8B-B14F-4D97-AF65-F5344CB8AC3E}">
        <p14:creationId xmlns:p14="http://schemas.microsoft.com/office/powerpoint/2010/main" val="12097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1BEB6D7-B993-4AB7-9D18-CE5581597C38}" type="datetimeFigureOut">
              <a:rPr lang="en-IN" smtClean="0"/>
              <a:t>22-07-2022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ABA29D1-052A-4932-81FB-F49A654BCCFD}" type="slidenum">
              <a:rPr lang="en-IN" smtClean="0"/>
              <a:t>‹#›</a:t>
            </a:fld>
            <a:endParaRPr lang="en-IN"/>
          </a:p>
        </p:txBody>
      </p:sp>
    </p:spTree>
    <p:extLst>
      <p:ext uri="{BB962C8B-B14F-4D97-AF65-F5344CB8AC3E}">
        <p14:creationId xmlns:p14="http://schemas.microsoft.com/office/powerpoint/2010/main" val="943316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BEB6D7-B993-4AB7-9D18-CE5581597C38}" type="datetimeFigureOut">
              <a:rPr lang="en-IN" smtClean="0"/>
              <a:t>22-07-2022</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BA29D1-052A-4932-81FB-F49A654BCCFD}" type="slidenum">
              <a:rPr lang="en-IN" smtClean="0"/>
              <a:t>‹#›</a:t>
            </a:fld>
            <a:endParaRPr lang="en-IN"/>
          </a:p>
        </p:txBody>
      </p:sp>
    </p:spTree>
    <p:extLst>
      <p:ext uri="{BB962C8B-B14F-4D97-AF65-F5344CB8AC3E}">
        <p14:creationId xmlns:p14="http://schemas.microsoft.com/office/powerpoint/2010/main" val="37637409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76" y="1124745"/>
            <a:ext cx="7702624" cy="1584175"/>
          </a:xfrm>
        </p:spPr>
        <p:txBody>
          <a:bodyPr>
            <a:normAutofit fontScale="90000"/>
          </a:bodyPr>
          <a:lstStyle/>
          <a:p>
            <a:r>
              <a:rPr lang="en-IN" dirty="0" smtClean="0">
                <a:solidFill>
                  <a:srgbClr val="FF0000"/>
                </a:solidFill>
              </a:rPr>
              <a:t> </a:t>
            </a:r>
            <a:r>
              <a:rPr lang="en-IN" dirty="0" smtClean="0">
                <a:solidFill>
                  <a:srgbClr val="FF0000"/>
                </a:solidFill>
                <a:latin typeface="Algerian" panose="04020705040A02060702" pitchFamily="82" charset="0"/>
              </a:rPr>
              <a:t>“Themes” in  Shakespeare’s </a:t>
            </a:r>
            <a:r>
              <a:rPr lang="en-IN" i="1" dirty="0" smtClean="0">
                <a:solidFill>
                  <a:srgbClr val="FF0000"/>
                </a:solidFill>
                <a:latin typeface="Algerian" panose="04020705040A02060702" pitchFamily="82" charset="0"/>
              </a:rPr>
              <a:t>Merchant of Venice</a:t>
            </a:r>
            <a:endParaRPr lang="en-IN" dirty="0">
              <a:solidFill>
                <a:srgbClr val="FF0000"/>
              </a:solidFill>
              <a:latin typeface="Algerian" panose="04020705040A02060702" pitchFamily="82" charset="0"/>
            </a:endParaRPr>
          </a:p>
        </p:txBody>
      </p:sp>
      <p:sp>
        <p:nvSpPr>
          <p:cNvPr id="3" name="Subtitle 2"/>
          <p:cNvSpPr>
            <a:spLocks noGrp="1"/>
          </p:cNvSpPr>
          <p:nvPr>
            <p:ph type="subTitle" idx="1"/>
          </p:nvPr>
        </p:nvSpPr>
        <p:spPr>
          <a:xfrm>
            <a:off x="1619672" y="3861048"/>
            <a:ext cx="6152728" cy="1368152"/>
          </a:xfrm>
        </p:spPr>
        <p:txBody>
          <a:bodyPr>
            <a:normAutofit/>
          </a:bodyPr>
          <a:lstStyle/>
          <a:p>
            <a:pPr lvl="0"/>
            <a:r>
              <a:rPr lang="en-IN" sz="4000">
                <a:solidFill>
                  <a:srgbClr val="FF0000"/>
                </a:solidFill>
                <a:latin typeface="AR DELANEY" panose="02000000000000000000" pitchFamily="2" charset="0"/>
              </a:rPr>
              <a:t>BA II (British Literature) ENG DSC203</a:t>
            </a:r>
          </a:p>
          <a:p>
            <a:endParaRPr lang="en-IN" dirty="0">
              <a:solidFill>
                <a:schemeClr val="tx1"/>
              </a:solidFill>
              <a:latin typeface="AR CARTER" panose="02000000000000000000" pitchFamily="2" charset="0"/>
            </a:endParaRPr>
          </a:p>
        </p:txBody>
      </p:sp>
    </p:spTree>
    <p:extLst>
      <p:ext uri="{BB962C8B-B14F-4D97-AF65-F5344CB8AC3E}">
        <p14:creationId xmlns:p14="http://schemas.microsoft.com/office/powerpoint/2010/main" val="4167404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692697"/>
            <a:ext cx="7630616" cy="936103"/>
          </a:xfrm>
        </p:spPr>
        <p:txBody>
          <a:bodyPr>
            <a:normAutofit/>
          </a:bodyPr>
          <a:lstStyle/>
          <a:p>
            <a:r>
              <a:rPr lang="en-IN" dirty="0">
                <a:solidFill>
                  <a:prstClr val="black"/>
                </a:solidFill>
                <a:latin typeface="Times New Roman"/>
                <a:ea typeface="Times New Roman"/>
                <a:cs typeface="Times New Roman"/>
              </a:rPr>
              <a:t>Friendship</a:t>
            </a:r>
            <a:endParaRPr lang="en-IN" dirty="0"/>
          </a:p>
        </p:txBody>
      </p:sp>
      <p:sp>
        <p:nvSpPr>
          <p:cNvPr id="3" name="Subtitle 2"/>
          <p:cNvSpPr>
            <a:spLocks noGrp="1"/>
          </p:cNvSpPr>
          <p:nvPr>
            <p:ph type="subTitle" idx="1"/>
          </p:nvPr>
        </p:nvSpPr>
        <p:spPr>
          <a:xfrm>
            <a:off x="1403648" y="1700808"/>
            <a:ext cx="6368752" cy="3793976"/>
          </a:xfrm>
        </p:spPr>
        <p:txBody>
          <a:bodyPr>
            <a:normAutofit fontScale="25000" lnSpcReduction="20000"/>
          </a:bodyPr>
          <a:lstStyle/>
          <a:p>
            <a:pPr marL="114300" lvl="0" algn="l">
              <a:lnSpc>
                <a:spcPct val="115000"/>
              </a:lnSpc>
            </a:pPr>
            <a:r>
              <a:rPr lang="en-IN" sz="11200" dirty="0" smtClean="0">
                <a:solidFill>
                  <a:prstClr val="black"/>
                </a:solidFill>
                <a:latin typeface="Times New Roman"/>
                <a:ea typeface="Times New Roman"/>
                <a:cs typeface="Times New Roman"/>
              </a:rPr>
              <a:t> </a:t>
            </a:r>
            <a:r>
              <a:rPr lang="en-IN" sz="11200" dirty="0">
                <a:solidFill>
                  <a:prstClr val="black"/>
                </a:solidFill>
                <a:latin typeface="Times New Roman"/>
                <a:ea typeface="Times New Roman"/>
                <a:cs typeface="Times New Roman"/>
              </a:rPr>
              <a:t>  Antonio acts as a creditor to </a:t>
            </a:r>
            <a:r>
              <a:rPr lang="en-IN" sz="11200" dirty="0" err="1">
                <a:solidFill>
                  <a:prstClr val="black"/>
                </a:solidFill>
                <a:latin typeface="Times New Roman"/>
                <a:ea typeface="Times New Roman"/>
                <a:cs typeface="Times New Roman"/>
              </a:rPr>
              <a:t>Bassanio's</a:t>
            </a:r>
            <a:r>
              <a:rPr lang="en-IN" sz="11200" dirty="0">
                <a:solidFill>
                  <a:prstClr val="black"/>
                </a:solidFill>
                <a:latin typeface="Times New Roman"/>
                <a:ea typeface="Times New Roman"/>
                <a:cs typeface="Times New Roman"/>
              </a:rPr>
              <a:t> loan out of friendship. Later in the play he is even willing to give his life for his friend's debt.    When Antonio is facing trial, </a:t>
            </a:r>
            <a:r>
              <a:rPr lang="en-IN" sz="11200" dirty="0" err="1">
                <a:solidFill>
                  <a:prstClr val="black"/>
                </a:solidFill>
                <a:latin typeface="Times New Roman"/>
                <a:ea typeface="Times New Roman"/>
                <a:cs typeface="Times New Roman"/>
              </a:rPr>
              <a:t>Bassanio</a:t>
            </a:r>
            <a:r>
              <a:rPr lang="en-IN" sz="11200" dirty="0">
                <a:solidFill>
                  <a:prstClr val="black"/>
                </a:solidFill>
                <a:latin typeface="Times New Roman"/>
                <a:ea typeface="Times New Roman"/>
                <a:cs typeface="Times New Roman"/>
              </a:rPr>
              <a:t> wants to swap places with him so that he dies instead of his friend.   </a:t>
            </a:r>
            <a:r>
              <a:rPr lang="en-IN" sz="11200" dirty="0" err="1" smtClean="0">
                <a:solidFill>
                  <a:prstClr val="black"/>
                </a:solidFill>
                <a:latin typeface="Times New Roman"/>
                <a:ea typeface="Times New Roman"/>
                <a:cs typeface="Times New Roman"/>
              </a:rPr>
              <a:t>Bassanio's</a:t>
            </a:r>
            <a:r>
              <a:rPr lang="en-IN" sz="11200" dirty="0" smtClean="0">
                <a:solidFill>
                  <a:prstClr val="black"/>
                </a:solidFill>
                <a:latin typeface="Times New Roman"/>
                <a:ea typeface="Times New Roman"/>
                <a:cs typeface="Times New Roman"/>
              </a:rPr>
              <a:t> </a:t>
            </a:r>
            <a:r>
              <a:rPr lang="en-IN" sz="11200" dirty="0">
                <a:solidFill>
                  <a:prstClr val="black"/>
                </a:solidFill>
                <a:latin typeface="Times New Roman"/>
                <a:ea typeface="Times New Roman"/>
                <a:cs typeface="Times New Roman"/>
              </a:rPr>
              <a:t>friendship to Antonio pushes him to give his wedding ring to the lawyer when Antonio is set free. </a:t>
            </a:r>
            <a:endParaRPr lang="en-IN" sz="11200" dirty="0">
              <a:solidFill>
                <a:prstClr val="black"/>
              </a:solidFill>
              <a:ea typeface="Calibri"/>
              <a:cs typeface="Times New Roman"/>
            </a:endParaRPr>
          </a:p>
          <a:p>
            <a:pPr lvl="0" algn="l">
              <a:lnSpc>
                <a:spcPct val="115000"/>
              </a:lnSpc>
              <a:spcAft>
                <a:spcPts val="1000"/>
              </a:spcAft>
            </a:pPr>
            <a:endParaRPr lang="en-IN" sz="11200" dirty="0">
              <a:solidFill>
                <a:prstClr val="black"/>
              </a:solidFill>
              <a:ea typeface="Calibri"/>
              <a:cs typeface="Times New Roman"/>
            </a:endParaRPr>
          </a:p>
          <a:p>
            <a:endParaRPr lang="en-IN" dirty="0"/>
          </a:p>
        </p:txBody>
      </p:sp>
    </p:spTree>
    <p:extLst>
      <p:ext uri="{BB962C8B-B14F-4D97-AF65-F5344CB8AC3E}">
        <p14:creationId xmlns:p14="http://schemas.microsoft.com/office/powerpoint/2010/main" val="1961091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IN" dirty="0" smtClean="0">
                <a:solidFill>
                  <a:prstClr val="black"/>
                </a:solidFill>
                <a:latin typeface="Times New Roman"/>
                <a:ea typeface="Times New Roman"/>
                <a:cs typeface="Times New Roman"/>
              </a:rPr>
              <a:t/>
            </a:r>
            <a:br>
              <a:rPr lang="en-IN" dirty="0" smtClean="0">
                <a:solidFill>
                  <a:prstClr val="black"/>
                </a:solidFill>
                <a:latin typeface="Times New Roman"/>
                <a:ea typeface="Times New Roman"/>
                <a:cs typeface="Times New Roman"/>
              </a:rPr>
            </a:br>
            <a:r>
              <a:rPr lang="en-IN" dirty="0" smtClean="0">
                <a:solidFill>
                  <a:prstClr val="black"/>
                </a:solidFill>
                <a:latin typeface="Times New Roman"/>
                <a:ea typeface="Times New Roman"/>
                <a:cs typeface="Times New Roman"/>
              </a:rPr>
              <a:t>Marriage </a:t>
            </a:r>
            <a:r>
              <a:rPr lang="en-IN" dirty="0">
                <a:solidFill>
                  <a:prstClr val="black"/>
                </a:solidFill>
                <a:ea typeface="Calibri"/>
                <a:cs typeface="Times New Roman"/>
              </a:rPr>
              <a:t/>
            </a:r>
            <a:br>
              <a:rPr lang="en-IN" dirty="0">
                <a:solidFill>
                  <a:prstClr val="black"/>
                </a:solidFill>
                <a:ea typeface="Calibri"/>
                <a:cs typeface="Times New Roman"/>
              </a:rPr>
            </a:br>
            <a:endParaRPr lang="en-IN" dirty="0"/>
          </a:p>
        </p:txBody>
      </p:sp>
      <p:sp>
        <p:nvSpPr>
          <p:cNvPr id="3" name="Content Placeholder 2"/>
          <p:cNvSpPr>
            <a:spLocks noGrp="1"/>
          </p:cNvSpPr>
          <p:nvPr>
            <p:ph idx="1"/>
          </p:nvPr>
        </p:nvSpPr>
        <p:spPr/>
        <p:txBody>
          <a:bodyPr>
            <a:noAutofit/>
          </a:bodyPr>
          <a:lstStyle/>
          <a:p>
            <a:pPr marL="114300" lvl="0" indent="0">
              <a:lnSpc>
                <a:spcPct val="115000"/>
              </a:lnSpc>
              <a:buNone/>
            </a:pPr>
            <a:endParaRPr lang="en-IN" sz="2800" u="sng" dirty="0" smtClean="0">
              <a:solidFill>
                <a:srgbClr val="0000FF"/>
              </a:solidFill>
              <a:latin typeface="Times New Roman"/>
              <a:ea typeface="Times New Roman"/>
              <a:cs typeface="Times New Roman"/>
            </a:endParaRPr>
          </a:p>
          <a:p>
            <a:pPr marL="457200" lvl="0">
              <a:lnSpc>
                <a:spcPct val="115000"/>
              </a:lnSpc>
            </a:pPr>
            <a:r>
              <a:rPr lang="en-IN" sz="2800" dirty="0" smtClean="0">
                <a:solidFill>
                  <a:prstClr val="black"/>
                </a:solidFill>
                <a:latin typeface="Times New Roman"/>
                <a:ea typeface="Times New Roman"/>
                <a:cs typeface="Times New Roman"/>
              </a:rPr>
              <a:t>The </a:t>
            </a:r>
            <a:r>
              <a:rPr lang="en-IN" sz="2800" dirty="0">
                <a:solidFill>
                  <a:prstClr val="black"/>
                </a:solidFill>
                <a:latin typeface="Times New Roman"/>
                <a:ea typeface="Times New Roman"/>
                <a:cs typeface="Times New Roman"/>
              </a:rPr>
              <a:t>marriages bring romance to this romantic comedy.   Three couples get married during the play;  Jessica and Lorenzo </a:t>
            </a:r>
            <a:r>
              <a:rPr lang="en-IN" sz="2800" dirty="0" err="1">
                <a:solidFill>
                  <a:prstClr val="black"/>
                </a:solidFill>
                <a:latin typeface="Times New Roman"/>
                <a:ea typeface="Times New Roman"/>
                <a:cs typeface="Times New Roman"/>
              </a:rPr>
              <a:t>Bassanio</a:t>
            </a:r>
            <a:r>
              <a:rPr lang="en-IN" sz="2800" dirty="0">
                <a:solidFill>
                  <a:prstClr val="black"/>
                </a:solidFill>
                <a:latin typeface="Times New Roman"/>
                <a:ea typeface="Times New Roman"/>
                <a:cs typeface="Times New Roman"/>
              </a:rPr>
              <a:t> and Portia </a:t>
            </a:r>
            <a:r>
              <a:rPr lang="en-IN" sz="2800" dirty="0" err="1">
                <a:solidFill>
                  <a:prstClr val="black"/>
                </a:solidFill>
                <a:latin typeface="Times New Roman"/>
                <a:ea typeface="Times New Roman"/>
                <a:cs typeface="Times New Roman"/>
              </a:rPr>
              <a:t>Gratiano</a:t>
            </a:r>
            <a:r>
              <a:rPr lang="en-IN" sz="2800" dirty="0">
                <a:solidFill>
                  <a:prstClr val="black"/>
                </a:solidFill>
                <a:latin typeface="Times New Roman"/>
                <a:ea typeface="Times New Roman"/>
                <a:cs typeface="Times New Roman"/>
              </a:rPr>
              <a:t> and </a:t>
            </a:r>
            <a:r>
              <a:rPr lang="en-IN" sz="2800" dirty="0" err="1">
                <a:solidFill>
                  <a:prstClr val="black"/>
                </a:solidFill>
                <a:latin typeface="Times New Roman"/>
                <a:ea typeface="Times New Roman"/>
                <a:cs typeface="Times New Roman"/>
              </a:rPr>
              <a:t>Nerissa</a:t>
            </a:r>
            <a:r>
              <a:rPr lang="en-IN" sz="2800" dirty="0">
                <a:solidFill>
                  <a:prstClr val="black"/>
                </a:solidFill>
                <a:latin typeface="Times New Roman"/>
                <a:ea typeface="Times New Roman"/>
                <a:cs typeface="Times New Roman"/>
              </a:rPr>
              <a:t>   The marriage of Jessica and Lorenzo pushes Shylock to revenge on Antonio.   The other marriages fuel the plot around the wedding rings in the last scene.​​​​​​​ </a:t>
            </a:r>
            <a:endParaRPr lang="en-IN" sz="2800" dirty="0">
              <a:solidFill>
                <a:prstClr val="black"/>
              </a:solidFill>
              <a:ea typeface="Calibri"/>
              <a:cs typeface="Times New Roman"/>
            </a:endParaRPr>
          </a:p>
          <a:p>
            <a:endParaRPr lang="en-IN" sz="2800" dirty="0"/>
          </a:p>
        </p:txBody>
      </p:sp>
    </p:spTree>
    <p:extLst>
      <p:ext uri="{BB962C8B-B14F-4D97-AF65-F5344CB8AC3E}">
        <p14:creationId xmlns:p14="http://schemas.microsoft.com/office/powerpoint/2010/main" val="5454890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IN" dirty="0" smtClean="0">
                <a:solidFill>
                  <a:prstClr val="black"/>
                </a:solidFill>
                <a:latin typeface="Times New Roman"/>
                <a:ea typeface="Times New Roman"/>
                <a:cs typeface="Times New Roman"/>
              </a:rPr>
              <a:t/>
            </a:r>
            <a:br>
              <a:rPr lang="en-IN" dirty="0" smtClean="0">
                <a:solidFill>
                  <a:prstClr val="black"/>
                </a:solidFill>
                <a:latin typeface="Times New Roman"/>
                <a:ea typeface="Times New Roman"/>
                <a:cs typeface="Times New Roman"/>
              </a:rPr>
            </a:br>
            <a:r>
              <a:rPr lang="en-IN" dirty="0" smtClean="0">
                <a:solidFill>
                  <a:prstClr val="black"/>
                </a:solidFill>
                <a:latin typeface="Times New Roman"/>
                <a:ea typeface="Times New Roman"/>
                <a:cs typeface="Times New Roman"/>
              </a:rPr>
              <a:t>Wealth </a:t>
            </a:r>
            <a:r>
              <a:rPr lang="en-IN" sz="4000" dirty="0">
                <a:solidFill>
                  <a:prstClr val="black"/>
                </a:solidFill>
                <a:ea typeface="Calibri"/>
                <a:cs typeface="Times New Roman"/>
              </a:rPr>
              <a:t/>
            </a:r>
            <a:br>
              <a:rPr lang="en-IN" sz="4000" dirty="0">
                <a:solidFill>
                  <a:prstClr val="black"/>
                </a:solidFill>
                <a:ea typeface="Calibri"/>
                <a:cs typeface="Times New Roman"/>
              </a:rPr>
            </a:br>
            <a:endParaRPr lang="en-IN" dirty="0"/>
          </a:p>
        </p:txBody>
      </p:sp>
      <p:sp>
        <p:nvSpPr>
          <p:cNvPr id="3" name="Content Placeholder 2"/>
          <p:cNvSpPr>
            <a:spLocks noGrp="1"/>
          </p:cNvSpPr>
          <p:nvPr>
            <p:ph idx="1"/>
          </p:nvPr>
        </p:nvSpPr>
        <p:spPr/>
        <p:txBody>
          <a:bodyPr>
            <a:normAutofit fontScale="92500" lnSpcReduction="10000"/>
          </a:bodyPr>
          <a:lstStyle/>
          <a:p>
            <a:pPr marL="0" lvl="0" indent="0">
              <a:lnSpc>
                <a:spcPct val="115000"/>
              </a:lnSpc>
              <a:spcAft>
                <a:spcPts val="1000"/>
              </a:spcAft>
              <a:buNone/>
            </a:pPr>
            <a:endParaRPr lang="en-IN" sz="1300" dirty="0">
              <a:solidFill>
                <a:prstClr val="black"/>
              </a:solidFill>
              <a:ea typeface="Calibri"/>
              <a:cs typeface="Times New Roman"/>
            </a:endParaRPr>
          </a:p>
          <a:p>
            <a:pPr marL="457200" lvl="0">
              <a:lnSpc>
                <a:spcPct val="115000"/>
              </a:lnSpc>
            </a:pPr>
            <a:r>
              <a:rPr lang="en-IN" sz="2800" dirty="0" err="1">
                <a:solidFill>
                  <a:prstClr val="black"/>
                </a:solidFill>
                <a:latin typeface="Times New Roman"/>
                <a:ea typeface="Times New Roman"/>
                <a:cs typeface="Times New Roman"/>
              </a:rPr>
              <a:t>Bassanio's</a:t>
            </a:r>
            <a:r>
              <a:rPr lang="en-IN" sz="2800" dirty="0">
                <a:solidFill>
                  <a:prstClr val="black"/>
                </a:solidFill>
                <a:latin typeface="Times New Roman"/>
                <a:ea typeface="Times New Roman"/>
                <a:cs typeface="Times New Roman"/>
              </a:rPr>
              <a:t> need for money at the beginning of the play drives the entire plot of The Merchant of Venice.   Some characters (such as Antonio and </a:t>
            </a:r>
            <a:r>
              <a:rPr lang="en-IN" sz="2800" dirty="0" err="1">
                <a:solidFill>
                  <a:prstClr val="black"/>
                </a:solidFill>
                <a:latin typeface="Times New Roman"/>
                <a:ea typeface="Times New Roman"/>
                <a:cs typeface="Times New Roman"/>
              </a:rPr>
              <a:t>Bassanio</a:t>
            </a:r>
            <a:r>
              <a:rPr lang="en-IN" sz="2800" dirty="0">
                <a:solidFill>
                  <a:prstClr val="black"/>
                </a:solidFill>
                <a:latin typeface="Times New Roman"/>
                <a:ea typeface="Times New Roman"/>
                <a:cs typeface="Times New Roman"/>
              </a:rPr>
              <a:t>) only rely on money to get them by, whereas other people (such as Shylock) are greedy for money.   The main difference between the Christian characters and Shylock appears to be that the Christian characters value human relationships over business ones, whereas Shylock is only interested in money. </a:t>
            </a:r>
            <a:endParaRPr lang="en-IN" sz="2800" dirty="0">
              <a:solidFill>
                <a:prstClr val="black"/>
              </a:solidFill>
              <a:ea typeface="Calibri"/>
              <a:cs typeface="Times New Roman"/>
            </a:endParaRPr>
          </a:p>
          <a:p>
            <a:endParaRPr lang="en-IN" sz="2800" dirty="0"/>
          </a:p>
        </p:txBody>
      </p:sp>
    </p:spTree>
    <p:extLst>
      <p:ext uri="{BB962C8B-B14F-4D97-AF65-F5344CB8AC3E}">
        <p14:creationId xmlns:p14="http://schemas.microsoft.com/office/powerpoint/2010/main" val="857508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74638"/>
            <a:ext cx="8075240" cy="1138138"/>
          </a:xfrm>
        </p:spPr>
        <p:txBody>
          <a:bodyPr>
            <a:normAutofit fontScale="90000"/>
          </a:bodyPr>
          <a:lstStyle/>
          <a:p>
            <a:pPr marL="457200" lvl="0" indent="-342900">
              <a:lnSpc>
                <a:spcPct val="115000"/>
              </a:lnSpc>
              <a:spcBef>
                <a:spcPct val="20000"/>
              </a:spcBef>
            </a:pPr>
            <a:r>
              <a:rPr lang="en-IN" sz="2800" dirty="0">
                <a:solidFill>
                  <a:prstClr val="black"/>
                </a:solidFill>
                <a:ea typeface="Calibri"/>
                <a:cs typeface="Times New Roman"/>
              </a:rPr>
              <a:t/>
            </a:r>
            <a:br>
              <a:rPr lang="en-IN" sz="2800" dirty="0">
                <a:solidFill>
                  <a:prstClr val="black"/>
                </a:solidFill>
                <a:ea typeface="Calibri"/>
                <a:cs typeface="Times New Roman"/>
              </a:rPr>
            </a:br>
            <a:r>
              <a:rPr lang="en-IN" sz="4900" dirty="0" smtClean="0">
                <a:solidFill>
                  <a:prstClr val="black"/>
                </a:solidFill>
                <a:ea typeface="Calibri"/>
                <a:cs typeface="Times New Roman"/>
              </a:rPr>
              <a:t>Prejudice</a:t>
            </a:r>
            <a:r>
              <a:rPr lang="en-IN" sz="4900" dirty="0">
                <a:solidFill>
                  <a:prstClr val="black"/>
                </a:solidFill>
                <a:ea typeface="Calibri"/>
                <a:cs typeface="Times New Roman"/>
              </a:rPr>
              <a:t/>
            </a:r>
            <a:br>
              <a:rPr lang="en-IN" sz="4900" dirty="0">
                <a:solidFill>
                  <a:prstClr val="black"/>
                </a:solidFill>
                <a:ea typeface="Calibri"/>
                <a:cs typeface="Times New Roman"/>
              </a:rPr>
            </a:br>
            <a:endParaRPr lang="en-IN" sz="4900" dirty="0"/>
          </a:p>
        </p:txBody>
      </p:sp>
      <p:sp>
        <p:nvSpPr>
          <p:cNvPr id="3" name="Content Placeholder 2"/>
          <p:cNvSpPr>
            <a:spLocks noGrp="1"/>
          </p:cNvSpPr>
          <p:nvPr>
            <p:ph idx="1"/>
          </p:nvPr>
        </p:nvSpPr>
        <p:spPr/>
        <p:txBody>
          <a:bodyPr>
            <a:normAutofit/>
          </a:bodyPr>
          <a:lstStyle/>
          <a:p>
            <a:pPr marL="114300" lvl="0" indent="0">
              <a:lnSpc>
                <a:spcPct val="115000"/>
              </a:lnSpc>
              <a:buNone/>
            </a:pPr>
            <a:r>
              <a:rPr lang="en-IN" sz="2400" dirty="0">
                <a:solidFill>
                  <a:prstClr val="black"/>
                </a:solidFill>
                <a:latin typeface="Times New Roman"/>
                <a:ea typeface="Times New Roman"/>
                <a:cs typeface="Times New Roman"/>
              </a:rPr>
              <a:t>The Prince of Morocco is clearly used to prejudice as his first words to Portia ask her not to judge him by his skin colour.   Shylock and Jessica are judged harshly throughout the play for being Jewish in a Christian city.   Shakespeare creates Shylock as a caricature of Jewish stereotypes.   The constant prejudice against Shylock motivates his actions in the play. </a:t>
            </a:r>
            <a:endParaRPr lang="en-IN" sz="2400" dirty="0">
              <a:solidFill>
                <a:prstClr val="black"/>
              </a:solidFill>
              <a:ea typeface="Calibri"/>
              <a:cs typeface="Times New Roman"/>
            </a:endParaRPr>
          </a:p>
          <a:p>
            <a:endParaRPr lang="en-IN" sz="2400" dirty="0"/>
          </a:p>
        </p:txBody>
      </p:sp>
      <p:sp>
        <p:nvSpPr>
          <p:cNvPr id="4" name="Rectangle 3"/>
          <p:cNvSpPr/>
          <p:nvPr/>
        </p:nvSpPr>
        <p:spPr>
          <a:xfrm>
            <a:off x="2286000" y="-3943274"/>
            <a:ext cx="4572000" cy="1879489"/>
          </a:xfrm>
          <a:prstGeom prst="rect">
            <a:avLst/>
          </a:prstGeom>
        </p:spPr>
        <p:txBody>
          <a:bodyPr>
            <a:spAutoFit/>
          </a:bodyPr>
          <a:lstStyle/>
          <a:p>
            <a:pPr marL="342900" lvl="0" indent="-342900">
              <a:lnSpc>
                <a:spcPct val="115000"/>
              </a:lnSpc>
              <a:spcBef>
                <a:spcPct val="20000"/>
              </a:spcBef>
              <a:spcAft>
                <a:spcPts val="1000"/>
              </a:spcAft>
              <a:buFont typeface="Arial" panose="020B0604020202020204" pitchFamily="34" charset="0"/>
              <a:buChar char="•"/>
            </a:pPr>
            <a:endParaRPr lang="en-IN" sz="2800" dirty="0">
              <a:solidFill>
                <a:prstClr val="black"/>
              </a:solidFill>
              <a:ea typeface="Calibri"/>
              <a:cs typeface="Times New Roman"/>
            </a:endParaRPr>
          </a:p>
          <a:p>
            <a:pPr marL="457200" lvl="0" indent="-342900">
              <a:lnSpc>
                <a:spcPct val="115000"/>
              </a:lnSpc>
              <a:spcBef>
                <a:spcPct val="20000"/>
              </a:spcBef>
              <a:buFont typeface="Arial" panose="020B0604020202020204" pitchFamily="34" charset="0"/>
              <a:buChar char="•"/>
            </a:pPr>
            <a:endParaRPr lang="en-IN" sz="2800" dirty="0" smtClean="0">
              <a:solidFill>
                <a:prstClr val="black"/>
              </a:solidFill>
              <a:latin typeface="Times New Roman"/>
              <a:ea typeface="Times New Roman"/>
              <a:cs typeface="Times New Roman"/>
            </a:endParaRPr>
          </a:p>
          <a:p>
            <a:pPr marL="457200" lvl="0" indent="-342900">
              <a:lnSpc>
                <a:spcPct val="115000"/>
              </a:lnSpc>
              <a:spcBef>
                <a:spcPct val="20000"/>
              </a:spcBef>
              <a:buFont typeface="Arial" panose="020B0604020202020204" pitchFamily="34" charset="0"/>
              <a:buChar char="•"/>
            </a:pPr>
            <a:endParaRPr lang="en-IN" sz="2800" dirty="0">
              <a:solidFill>
                <a:prstClr val="black"/>
              </a:solidFill>
              <a:ea typeface="Calibri"/>
              <a:cs typeface="Times New Roman"/>
            </a:endParaRPr>
          </a:p>
        </p:txBody>
      </p:sp>
    </p:spTree>
    <p:extLst>
      <p:ext uri="{BB962C8B-B14F-4D97-AF65-F5344CB8AC3E}">
        <p14:creationId xmlns:p14="http://schemas.microsoft.com/office/powerpoint/2010/main" val="38779977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IN" dirty="0" smtClean="0">
                <a:solidFill>
                  <a:prstClr val="black"/>
                </a:solidFill>
                <a:latin typeface="Times New Roman"/>
                <a:ea typeface="Times New Roman"/>
                <a:cs typeface="Times New Roman"/>
              </a:rPr>
              <a:t/>
            </a:r>
            <a:br>
              <a:rPr lang="en-IN" dirty="0" smtClean="0">
                <a:solidFill>
                  <a:prstClr val="black"/>
                </a:solidFill>
                <a:latin typeface="Times New Roman"/>
                <a:ea typeface="Times New Roman"/>
                <a:cs typeface="Times New Roman"/>
              </a:rPr>
            </a:br>
            <a:r>
              <a:rPr lang="en-IN" dirty="0" smtClean="0">
                <a:solidFill>
                  <a:prstClr val="black"/>
                </a:solidFill>
                <a:latin typeface="Times New Roman"/>
                <a:ea typeface="Times New Roman"/>
                <a:cs typeface="Times New Roman"/>
              </a:rPr>
              <a:t>Hatred </a:t>
            </a:r>
            <a:r>
              <a:rPr lang="en-IN" dirty="0">
                <a:solidFill>
                  <a:prstClr val="black"/>
                </a:solidFill>
                <a:ea typeface="Calibri"/>
                <a:cs typeface="Times New Roman"/>
              </a:rPr>
              <a:t/>
            </a:r>
            <a:br>
              <a:rPr lang="en-IN" dirty="0">
                <a:solidFill>
                  <a:prstClr val="black"/>
                </a:solidFill>
                <a:ea typeface="Calibri"/>
                <a:cs typeface="Times New Roman"/>
              </a:rPr>
            </a:br>
            <a:endParaRPr lang="en-IN" dirty="0"/>
          </a:p>
        </p:txBody>
      </p:sp>
      <p:sp>
        <p:nvSpPr>
          <p:cNvPr id="3" name="Content Placeholder 2"/>
          <p:cNvSpPr>
            <a:spLocks noGrp="1"/>
          </p:cNvSpPr>
          <p:nvPr>
            <p:ph idx="1"/>
          </p:nvPr>
        </p:nvSpPr>
        <p:spPr/>
        <p:txBody>
          <a:bodyPr/>
          <a:lstStyle/>
          <a:p>
            <a:pPr lvl="0">
              <a:lnSpc>
                <a:spcPct val="115000"/>
              </a:lnSpc>
              <a:spcAft>
                <a:spcPts val="1000"/>
              </a:spcAft>
            </a:pPr>
            <a:endParaRPr lang="en-IN" sz="700" dirty="0">
              <a:solidFill>
                <a:prstClr val="black"/>
              </a:solidFill>
              <a:ea typeface="Calibri"/>
              <a:cs typeface="Times New Roman"/>
            </a:endParaRPr>
          </a:p>
          <a:p>
            <a:pPr marL="114300" lvl="0" indent="0">
              <a:lnSpc>
                <a:spcPct val="115000"/>
              </a:lnSpc>
              <a:buNone/>
            </a:pPr>
            <a:r>
              <a:rPr lang="en-IN" sz="2800" dirty="0" smtClean="0">
                <a:solidFill>
                  <a:prstClr val="black"/>
                </a:solidFill>
                <a:latin typeface="Times New Roman"/>
                <a:ea typeface="Times New Roman"/>
                <a:cs typeface="Times New Roman"/>
              </a:rPr>
              <a:t>Hatred </a:t>
            </a:r>
            <a:r>
              <a:rPr lang="en-IN" sz="2800" dirty="0">
                <a:solidFill>
                  <a:prstClr val="black"/>
                </a:solidFill>
                <a:latin typeface="Times New Roman"/>
                <a:ea typeface="Times New Roman"/>
                <a:cs typeface="Times New Roman"/>
              </a:rPr>
              <a:t>against Christians, particularly Antonio, drives Shylock throughout The Merchant of Venice.    Shylock allows his hatred to grow to the point of wanting to kill Antonio by taking a pound of his flesh. </a:t>
            </a:r>
            <a:r>
              <a:rPr lang="en-IN" sz="2800" dirty="0" smtClean="0">
                <a:solidFill>
                  <a:prstClr val="black"/>
                </a:solidFill>
                <a:latin typeface="Times New Roman"/>
                <a:ea typeface="Times New Roman"/>
                <a:cs typeface="Times New Roman"/>
              </a:rPr>
              <a:t>Shylock's </a:t>
            </a:r>
            <a:r>
              <a:rPr lang="en-IN" sz="2800" dirty="0">
                <a:solidFill>
                  <a:prstClr val="black"/>
                </a:solidFill>
                <a:latin typeface="Times New Roman"/>
                <a:ea typeface="Times New Roman"/>
                <a:cs typeface="Times New Roman"/>
              </a:rPr>
              <a:t>hateful nature drives Jessica to elope with Lorenzo.</a:t>
            </a:r>
            <a:endParaRPr lang="en-IN" sz="2800" dirty="0"/>
          </a:p>
        </p:txBody>
      </p:sp>
    </p:spTree>
    <p:extLst>
      <p:ext uri="{BB962C8B-B14F-4D97-AF65-F5344CB8AC3E}">
        <p14:creationId xmlns:p14="http://schemas.microsoft.com/office/powerpoint/2010/main" val="13550691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IN" dirty="0" smtClean="0">
                <a:solidFill>
                  <a:prstClr val="black"/>
                </a:solidFill>
                <a:latin typeface="Times New Roman"/>
                <a:ea typeface="Times New Roman"/>
                <a:cs typeface="Times New Roman"/>
              </a:rPr>
              <a:t/>
            </a:r>
            <a:br>
              <a:rPr lang="en-IN" dirty="0" smtClean="0">
                <a:solidFill>
                  <a:prstClr val="black"/>
                </a:solidFill>
                <a:latin typeface="Times New Roman"/>
                <a:ea typeface="Times New Roman"/>
                <a:cs typeface="Times New Roman"/>
              </a:rPr>
            </a:br>
            <a:r>
              <a:rPr lang="en-IN" dirty="0" smtClean="0">
                <a:solidFill>
                  <a:prstClr val="black"/>
                </a:solidFill>
                <a:latin typeface="Times New Roman"/>
                <a:ea typeface="Times New Roman"/>
                <a:cs typeface="Times New Roman"/>
              </a:rPr>
              <a:t>Mercy </a:t>
            </a:r>
            <a:r>
              <a:rPr lang="en-IN" sz="800" dirty="0">
                <a:solidFill>
                  <a:prstClr val="black"/>
                </a:solidFill>
                <a:ea typeface="Calibri"/>
                <a:cs typeface="Times New Roman"/>
              </a:rPr>
              <a:t/>
            </a:r>
            <a:br>
              <a:rPr lang="en-IN" sz="800" dirty="0">
                <a:solidFill>
                  <a:prstClr val="black"/>
                </a:solidFill>
                <a:ea typeface="Calibri"/>
                <a:cs typeface="Times New Roman"/>
              </a:rPr>
            </a:br>
            <a:endParaRPr lang="en-IN" dirty="0"/>
          </a:p>
        </p:txBody>
      </p:sp>
      <p:sp>
        <p:nvSpPr>
          <p:cNvPr id="3" name="Content Placeholder 2"/>
          <p:cNvSpPr>
            <a:spLocks noGrp="1"/>
          </p:cNvSpPr>
          <p:nvPr>
            <p:ph idx="1"/>
          </p:nvPr>
        </p:nvSpPr>
        <p:spPr/>
        <p:txBody>
          <a:bodyPr>
            <a:normAutofit/>
          </a:bodyPr>
          <a:lstStyle/>
          <a:p>
            <a:pPr lvl="0">
              <a:lnSpc>
                <a:spcPct val="115000"/>
              </a:lnSpc>
              <a:spcAft>
                <a:spcPts val="1000"/>
              </a:spcAft>
            </a:pPr>
            <a:endParaRPr lang="en-IN" sz="700" dirty="0">
              <a:solidFill>
                <a:prstClr val="black"/>
              </a:solidFill>
              <a:ea typeface="Calibri"/>
              <a:cs typeface="Times New Roman"/>
            </a:endParaRPr>
          </a:p>
          <a:p>
            <a:pPr marL="457200" lvl="0">
              <a:lnSpc>
                <a:spcPct val="115000"/>
              </a:lnSpc>
            </a:pPr>
            <a:r>
              <a:rPr lang="en-IN" sz="2800" dirty="0" smtClean="0">
                <a:solidFill>
                  <a:prstClr val="black"/>
                </a:solidFill>
                <a:latin typeface="Times New Roman"/>
                <a:ea typeface="Times New Roman"/>
                <a:cs typeface="Times New Roman"/>
              </a:rPr>
              <a:t>Shylock </a:t>
            </a:r>
            <a:r>
              <a:rPr lang="en-IN" sz="2800" dirty="0">
                <a:solidFill>
                  <a:prstClr val="black"/>
                </a:solidFill>
                <a:latin typeface="Times New Roman"/>
                <a:ea typeface="Times New Roman"/>
                <a:cs typeface="Times New Roman"/>
              </a:rPr>
              <a:t>is the only character in the play that does not want to show mercy.   Despite this, Portia influences the others to show mercy on Shylock.   When Shylock faces execution for his crimes, Portia persuades the Duke to pardon him.   She then persuades Antonio to exercise mercy by not taking all of Shylock's money from him.  </a:t>
            </a:r>
            <a:endParaRPr lang="en-IN" sz="2800" dirty="0">
              <a:solidFill>
                <a:prstClr val="black"/>
              </a:solidFill>
              <a:ea typeface="Calibri"/>
              <a:cs typeface="Times New Roman"/>
            </a:endParaRPr>
          </a:p>
          <a:p>
            <a:endParaRPr lang="en-IN" sz="2800" dirty="0"/>
          </a:p>
        </p:txBody>
      </p:sp>
    </p:spTree>
    <p:extLst>
      <p:ext uri="{BB962C8B-B14F-4D97-AF65-F5344CB8AC3E}">
        <p14:creationId xmlns:p14="http://schemas.microsoft.com/office/powerpoint/2010/main" val="2886979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IN" dirty="0" smtClean="0">
                <a:solidFill>
                  <a:prstClr val="black"/>
                </a:solidFill>
                <a:latin typeface="Times New Roman"/>
                <a:ea typeface="Times New Roman"/>
                <a:cs typeface="Times New Roman"/>
              </a:rPr>
              <a:t/>
            </a:r>
            <a:br>
              <a:rPr lang="en-IN" dirty="0" smtClean="0">
                <a:solidFill>
                  <a:prstClr val="black"/>
                </a:solidFill>
                <a:latin typeface="Times New Roman"/>
                <a:ea typeface="Times New Roman"/>
                <a:cs typeface="Times New Roman"/>
              </a:rPr>
            </a:br>
            <a:r>
              <a:rPr lang="en-IN" dirty="0" smtClean="0">
                <a:solidFill>
                  <a:prstClr val="black"/>
                </a:solidFill>
                <a:latin typeface="Times New Roman"/>
                <a:ea typeface="Times New Roman"/>
                <a:cs typeface="Times New Roman"/>
              </a:rPr>
              <a:t>Idealism </a:t>
            </a:r>
            <a:r>
              <a:rPr lang="en-IN" sz="4000" dirty="0">
                <a:solidFill>
                  <a:prstClr val="black"/>
                </a:solidFill>
                <a:ea typeface="Calibri"/>
                <a:cs typeface="Times New Roman"/>
              </a:rPr>
              <a:t/>
            </a:r>
            <a:br>
              <a:rPr lang="en-IN" sz="4000" dirty="0">
                <a:solidFill>
                  <a:prstClr val="black"/>
                </a:solidFill>
                <a:ea typeface="Calibri"/>
                <a:cs typeface="Times New Roman"/>
              </a:rPr>
            </a:br>
            <a:endParaRPr lang="en-IN" dirty="0"/>
          </a:p>
        </p:txBody>
      </p:sp>
      <p:sp>
        <p:nvSpPr>
          <p:cNvPr id="3" name="Content Placeholder 2"/>
          <p:cNvSpPr>
            <a:spLocks noGrp="1"/>
          </p:cNvSpPr>
          <p:nvPr>
            <p:ph idx="1"/>
          </p:nvPr>
        </p:nvSpPr>
        <p:spPr/>
        <p:txBody>
          <a:bodyPr>
            <a:noAutofit/>
          </a:bodyPr>
          <a:lstStyle/>
          <a:p>
            <a:pPr marL="457200" lvl="0">
              <a:lnSpc>
                <a:spcPct val="115000"/>
              </a:lnSpc>
            </a:pPr>
            <a:r>
              <a:rPr lang="en-IN" sz="2800" dirty="0" smtClean="0">
                <a:solidFill>
                  <a:prstClr val="black"/>
                </a:solidFill>
                <a:latin typeface="Times New Roman"/>
                <a:ea typeface="Times New Roman"/>
                <a:cs typeface="Times New Roman"/>
              </a:rPr>
              <a:t>The </a:t>
            </a:r>
            <a:r>
              <a:rPr lang="en-IN" sz="2800" dirty="0">
                <a:solidFill>
                  <a:prstClr val="black"/>
                </a:solidFill>
                <a:latin typeface="Times New Roman"/>
                <a:ea typeface="Times New Roman"/>
                <a:cs typeface="Times New Roman"/>
              </a:rPr>
              <a:t>Merchant of Venice is structured partly on the contrast between idealistic and realistic opinions about society and relationships. </a:t>
            </a:r>
            <a:r>
              <a:rPr lang="en-IN" sz="2800" dirty="0" smtClean="0">
                <a:solidFill>
                  <a:prstClr val="black"/>
                </a:solidFill>
                <a:latin typeface="Times New Roman"/>
                <a:ea typeface="Times New Roman"/>
                <a:cs typeface="Times New Roman"/>
              </a:rPr>
              <a:t>The </a:t>
            </a:r>
            <a:r>
              <a:rPr lang="en-IN" sz="2800" dirty="0">
                <a:solidFill>
                  <a:prstClr val="black"/>
                </a:solidFill>
                <a:latin typeface="Times New Roman"/>
                <a:ea typeface="Times New Roman"/>
                <a:cs typeface="Times New Roman"/>
              </a:rPr>
              <a:t>play tells us that love is more important than money, mercy is preferable to revenge, and love </a:t>
            </a:r>
            <a:r>
              <a:rPr lang="en-IN" sz="2800" dirty="0" smtClean="0">
                <a:solidFill>
                  <a:prstClr val="black"/>
                </a:solidFill>
                <a:latin typeface="Times New Roman"/>
                <a:ea typeface="Times New Roman"/>
                <a:cs typeface="Times New Roman"/>
              </a:rPr>
              <a:t>lasts forever</a:t>
            </a:r>
            <a:r>
              <a:rPr lang="en-IN" sz="2800" dirty="0">
                <a:solidFill>
                  <a:prstClr val="black"/>
                </a:solidFill>
                <a:latin typeface="Times New Roman"/>
                <a:ea typeface="Times New Roman"/>
                <a:cs typeface="Times New Roman"/>
              </a:rPr>
              <a:t>.   </a:t>
            </a:r>
          </a:p>
          <a:p>
            <a:pPr marL="457200" lvl="0">
              <a:lnSpc>
                <a:spcPct val="115000"/>
              </a:lnSpc>
            </a:pPr>
            <a:r>
              <a:rPr lang="en-IN" sz="2800" dirty="0" smtClean="0">
                <a:solidFill>
                  <a:prstClr val="black"/>
                </a:solidFill>
                <a:latin typeface="Times New Roman"/>
                <a:ea typeface="Times New Roman"/>
                <a:cs typeface="Times New Roman"/>
              </a:rPr>
              <a:t>However</a:t>
            </a:r>
            <a:r>
              <a:rPr lang="en-IN" sz="2800" dirty="0">
                <a:solidFill>
                  <a:prstClr val="black"/>
                </a:solidFill>
                <a:latin typeface="Times New Roman"/>
                <a:ea typeface="Times New Roman"/>
                <a:cs typeface="Times New Roman"/>
              </a:rPr>
              <a:t>, more cynical voices tell us that money rules the world, mercy alone cannot govern our lives, and love can evaporate after marriage.</a:t>
            </a:r>
            <a:endParaRPr lang="en-IN" sz="2800" dirty="0"/>
          </a:p>
        </p:txBody>
      </p:sp>
    </p:spTree>
    <p:extLst>
      <p:ext uri="{BB962C8B-B14F-4D97-AF65-F5344CB8AC3E}">
        <p14:creationId xmlns:p14="http://schemas.microsoft.com/office/powerpoint/2010/main" val="2157788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60648"/>
            <a:ext cx="8229600" cy="1143000"/>
          </a:xfrm>
        </p:spPr>
        <p:txBody>
          <a:bodyPr>
            <a:normAutofit/>
          </a:bodyPr>
          <a:lstStyle/>
          <a:p>
            <a:pPr marL="457200" indent="-342900">
              <a:lnSpc>
                <a:spcPct val="115000"/>
              </a:lnSpc>
              <a:spcBef>
                <a:spcPct val="20000"/>
              </a:spcBef>
            </a:pPr>
            <a:r>
              <a:rPr lang="en-IN" dirty="0" smtClean="0">
                <a:solidFill>
                  <a:prstClr val="black"/>
                </a:solidFill>
                <a:latin typeface="Times New Roman"/>
                <a:ea typeface="Times New Roman"/>
                <a:cs typeface="Times New Roman"/>
              </a:rPr>
              <a:t>  </a:t>
            </a:r>
            <a:r>
              <a:rPr lang="en-IN" dirty="0" smtClean="0">
                <a:solidFill>
                  <a:prstClr val="black"/>
                </a:solidFill>
                <a:ea typeface="Times New Roman"/>
                <a:cs typeface="Times New Roman"/>
              </a:rPr>
              <a:t>Isolation</a:t>
            </a:r>
            <a:endParaRPr lang="en-IN" dirty="0"/>
          </a:p>
        </p:txBody>
      </p:sp>
      <p:sp>
        <p:nvSpPr>
          <p:cNvPr id="3" name="Content Placeholder 2"/>
          <p:cNvSpPr>
            <a:spLocks noGrp="1"/>
          </p:cNvSpPr>
          <p:nvPr>
            <p:ph idx="1"/>
          </p:nvPr>
        </p:nvSpPr>
        <p:spPr/>
        <p:txBody>
          <a:bodyPr>
            <a:normAutofit lnSpcReduction="10000"/>
          </a:bodyPr>
          <a:lstStyle/>
          <a:p>
            <a:pPr marL="457200" lvl="0">
              <a:lnSpc>
                <a:spcPct val="115000"/>
              </a:lnSpc>
            </a:pPr>
            <a:r>
              <a:rPr lang="en-IN" dirty="0">
                <a:solidFill>
                  <a:prstClr val="black"/>
                </a:solidFill>
                <a:latin typeface="Times New Roman"/>
                <a:ea typeface="Times New Roman"/>
                <a:cs typeface="Times New Roman"/>
              </a:rPr>
              <a:t>The most potent isolation in the play is caused by religious estrangement.   Shylock is isolated because he is Jewish—his religious beliefs and cultural values remain fundamentally at odds with those of his fellow Venetians.  </a:t>
            </a:r>
            <a:r>
              <a:rPr lang="en-IN" dirty="0" smtClean="0">
                <a:solidFill>
                  <a:prstClr val="black"/>
                </a:solidFill>
                <a:latin typeface="Times New Roman"/>
                <a:ea typeface="Times New Roman"/>
                <a:cs typeface="Times New Roman"/>
              </a:rPr>
              <a:t>Isolation </a:t>
            </a:r>
            <a:r>
              <a:rPr lang="en-IN" dirty="0">
                <a:solidFill>
                  <a:prstClr val="black"/>
                </a:solidFill>
                <a:latin typeface="Times New Roman"/>
                <a:ea typeface="Times New Roman"/>
                <a:cs typeface="Times New Roman"/>
              </a:rPr>
              <a:t>is a fact of life for the characters, and it proves to be fairly insurmountable. </a:t>
            </a:r>
            <a:endParaRPr lang="en-IN" sz="2800" dirty="0">
              <a:solidFill>
                <a:prstClr val="black"/>
              </a:solidFill>
              <a:ea typeface="Calibri"/>
              <a:cs typeface="Times New Roman"/>
            </a:endParaRPr>
          </a:p>
          <a:p>
            <a:endParaRPr lang="en-IN" dirty="0"/>
          </a:p>
        </p:txBody>
      </p:sp>
    </p:spTree>
    <p:extLst>
      <p:ext uri="{BB962C8B-B14F-4D97-AF65-F5344CB8AC3E}">
        <p14:creationId xmlns:p14="http://schemas.microsoft.com/office/powerpoint/2010/main" val="25610312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IN" dirty="0" smtClean="0">
                <a:solidFill>
                  <a:prstClr val="black"/>
                </a:solidFill>
                <a:latin typeface="Times New Roman"/>
                <a:ea typeface="Times New Roman"/>
                <a:cs typeface="Times New Roman"/>
              </a:rPr>
              <a:t/>
            </a:r>
            <a:br>
              <a:rPr lang="en-IN" dirty="0" smtClean="0">
                <a:solidFill>
                  <a:prstClr val="black"/>
                </a:solidFill>
                <a:latin typeface="Times New Roman"/>
                <a:ea typeface="Times New Roman"/>
                <a:cs typeface="Times New Roman"/>
              </a:rPr>
            </a:br>
            <a:r>
              <a:rPr lang="en-IN" dirty="0" smtClean="0">
                <a:solidFill>
                  <a:prstClr val="black"/>
                </a:solidFill>
                <a:latin typeface="Times New Roman"/>
                <a:ea typeface="Times New Roman"/>
                <a:cs typeface="Times New Roman"/>
              </a:rPr>
              <a:t>Choices </a:t>
            </a:r>
            <a:r>
              <a:rPr lang="en-IN" sz="4000" dirty="0">
                <a:solidFill>
                  <a:prstClr val="black"/>
                </a:solidFill>
                <a:ea typeface="Calibri"/>
                <a:cs typeface="Times New Roman"/>
              </a:rPr>
              <a:t/>
            </a:r>
            <a:br>
              <a:rPr lang="en-IN" sz="4000" dirty="0">
                <a:solidFill>
                  <a:prstClr val="black"/>
                </a:solidFill>
                <a:ea typeface="Calibri"/>
                <a:cs typeface="Times New Roman"/>
              </a:rPr>
            </a:br>
            <a:endParaRPr lang="en-IN" dirty="0"/>
          </a:p>
        </p:txBody>
      </p:sp>
      <p:sp>
        <p:nvSpPr>
          <p:cNvPr id="3" name="Content Placeholder 2"/>
          <p:cNvSpPr>
            <a:spLocks noGrp="1"/>
          </p:cNvSpPr>
          <p:nvPr>
            <p:ph idx="1"/>
          </p:nvPr>
        </p:nvSpPr>
        <p:spPr/>
        <p:txBody>
          <a:bodyPr>
            <a:normAutofit/>
          </a:bodyPr>
          <a:lstStyle/>
          <a:p>
            <a:pPr marL="457200" lvl="0">
              <a:lnSpc>
                <a:spcPct val="115000"/>
              </a:lnSpc>
            </a:pPr>
            <a:r>
              <a:rPr lang="en-IN" sz="2800" dirty="0" smtClean="0">
                <a:solidFill>
                  <a:prstClr val="black"/>
                </a:solidFill>
                <a:latin typeface="Calibri" panose="020F0502020204030204" pitchFamily="34" charset="0"/>
                <a:ea typeface="Times New Roman"/>
                <a:cs typeface="Times New Roman"/>
              </a:rPr>
              <a:t>The </a:t>
            </a:r>
            <a:r>
              <a:rPr lang="en-IN" sz="2800" dirty="0">
                <a:solidFill>
                  <a:prstClr val="black"/>
                </a:solidFill>
                <a:latin typeface="Calibri" panose="020F0502020204030204" pitchFamily="34" charset="0"/>
                <a:ea typeface="Times New Roman"/>
                <a:cs typeface="Times New Roman"/>
              </a:rPr>
              <a:t>main example of choice in the play is the three caskets that are laid in front of </a:t>
            </a:r>
            <a:r>
              <a:rPr lang="en-IN" sz="2800" dirty="0" smtClean="0">
                <a:solidFill>
                  <a:prstClr val="black"/>
                </a:solidFill>
                <a:latin typeface="Calibri" panose="020F0502020204030204" pitchFamily="34" charset="0"/>
                <a:ea typeface="Times New Roman"/>
                <a:cs typeface="Times New Roman"/>
              </a:rPr>
              <a:t>Portia's suitors. There </a:t>
            </a:r>
            <a:r>
              <a:rPr lang="en-IN" sz="2800" dirty="0">
                <a:solidFill>
                  <a:prstClr val="black"/>
                </a:solidFill>
                <a:latin typeface="Calibri" panose="020F0502020204030204" pitchFamily="34" charset="0"/>
                <a:ea typeface="Times New Roman"/>
                <a:cs typeface="Times New Roman"/>
              </a:rPr>
              <a:t>are more abstract choices in the play also. Antonio must choose between preserving his personal happiness as </a:t>
            </a:r>
            <a:r>
              <a:rPr lang="en-IN" sz="2800" dirty="0" err="1">
                <a:solidFill>
                  <a:prstClr val="black"/>
                </a:solidFill>
                <a:latin typeface="Calibri" panose="020F0502020204030204" pitchFamily="34" charset="0"/>
                <a:ea typeface="Times New Roman"/>
                <a:cs typeface="Times New Roman"/>
              </a:rPr>
              <a:t>Bassanio's</a:t>
            </a:r>
            <a:r>
              <a:rPr lang="en-IN" sz="2800" dirty="0">
                <a:solidFill>
                  <a:prstClr val="black"/>
                </a:solidFill>
                <a:latin typeface="Calibri" panose="020F0502020204030204" pitchFamily="34" charset="0"/>
                <a:ea typeface="Times New Roman"/>
                <a:cs typeface="Times New Roman"/>
              </a:rPr>
              <a:t> closest friend and enabling </a:t>
            </a:r>
            <a:r>
              <a:rPr lang="en-IN" sz="2800" dirty="0" err="1">
                <a:solidFill>
                  <a:prstClr val="black"/>
                </a:solidFill>
                <a:latin typeface="Calibri" panose="020F0502020204030204" pitchFamily="34" charset="0"/>
                <a:ea typeface="Times New Roman"/>
                <a:cs typeface="Times New Roman"/>
              </a:rPr>
              <a:t>Bassanio</a:t>
            </a:r>
            <a:r>
              <a:rPr lang="en-IN" sz="2800" dirty="0">
                <a:solidFill>
                  <a:prstClr val="black"/>
                </a:solidFill>
                <a:latin typeface="Calibri" panose="020F0502020204030204" pitchFamily="34" charset="0"/>
                <a:ea typeface="Times New Roman"/>
                <a:cs typeface="Times New Roman"/>
              </a:rPr>
              <a:t> to win a woman who will come between them.   The greatest choices are often about the way people treat each other. </a:t>
            </a:r>
            <a:endParaRPr lang="en-IN" sz="2800" dirty="0">
              <a:solidFill>
                <a:prstClr val="black"/>
              </a:solidFill>
              <a:latin typeface="Calibri" panose="020F0502020204030204" pitchFamily="34" charset="0"/>
              <a:ea typeface="Calibri"/>
              <a:cs typeface="Times New Roman"/>
            </a:endParaRPr>
          </a:p>
          <a:p>
            <a:endParaRPr lang="en-IN" sz="2800" dirty="0"/>
          </a:p>
        </p:txBody>
      </p:sp>
    </p:spTree>
    <p:extLst>
      <p:ext uri="{BB962C8B-B14F-4D97-AF65-F5344CB8AC3E}">
        <p14:creationId xmlns:p14="http://schemas.microsoft.com/office/powerpoint/2010/main" val="28920365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rgbClr val="FF0000"/>
                </a:solidFill>
              </a:rPr>
              <a:t>THANK YOU !</a:t>
            </a:r>
            <a:endParaRPr lang="en-IN" dirty="0">
              <a:solidFill>
                <a:srgbClr val="FF0000"/>
              </a:solidFill>
            </a:endParaRPr>
          </a:p>
        </p:txBody>
      </p:sp>
      <p:sp>
        <p:nvSpPr>
          <p:cNvPr id="3" name="Content Placeholder 2"/>
          <p:cNvSpPr>
            <a:spLocks noGrp="1"/>
          </p:cNvSpPr>
          <p:nvPr>
            <p:ph idx="1"/>
          </p:nvPr>
        </p:nvSpPr>
        <p:spPr/>
        <p:txBody>
          <a:bodyPr/>
          <a:lstStyle/>
          <a:p>
            <a:endParaRPr lang="en-IN"/>
          </a:p>
        </p:txBody>
      </p:sp>
    </p:spTree>
    <p:extLst>
      <p:ext uri="{BB962C8B-B14F-4D97-AF65-F5344CB8AC3E}">
        <p14:creationId xmlns:p14="http://schemas.microsoft.com/office/powerpoint/2010/main" val="28313944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TotalTime>
  <Words>138</Words>
  <Application>Microsoft Office PowerPoint</Application>
  <PresentationFormat>On-screen Show (4:3)</PresentationFormat>
  <Paragraphs>27</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 “Themes” in  Shakespeare’s Merchant of Venice</vt:lpstr>
      <vt:lpstr>Friendship</vt:lpstr>
      <vt:lpstr> Marriage  </vt:lpstr>
      <vt:lpstr> Wealth  </vt:lpstr>
      <vt:lpstr> Prejudice </vt:lpstr>
      <vt:lpstr> Hatred  </vt:lpstr>
      <vt:lpstr> Mercy  </vt:lpstr>
      <vt:lpstr> Idealism  </vt:lpstr>
      <vt:lpstr>  Isolation</vt:lpstr>
      <vt:lpstr> Choices  </vt:lpstr>
      <vt:lpstr>THANK YOU !</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Arun</dc:creator>
  <cp:lastModifiedBy>Arun</cp:lastModifiedBy>
  <cp:revision>14</cp:revision>
  <dcterms:created xsi:type="dcterms:W3CDTF">2022-07-10T12:07:09Z</dcterms:created>
  <dcterms:modified xsi:type="dcterms:W3CDTF">2022-07-22T18:01:49Z</dcterms:modified>
</cp:coreProperties>
</file>